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9"/>
  </p:notesMasterIdLst>
  <p:handoutMasterIdLst>
    <p:handoutMasterId r:id="rId10"/>
  </p:handoutMasterIdLst>
  <p:sldIdLst>
    <p:sldId id="287" r:id="rId2"/>
    <p:sldId id="290" r:id="rId3"/>
    <p:sldId id="437" r:id="rId4"/>
    <p:sldId id="333" r:id="rId5"/>
    <p:sldId id="303" r:id="rId6"/>
    <p:sldId id="307" r:id="rId7"/>
    <p:sldId id="436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66"/>
    <a:srgbClr val="FF3399"/>
    <a:srgbClr val="FF1171"/>
    <a:srgbClr val="CC0066"/>
    <a:srgbClr val="FF7C80"/>
    <a:srgbClr val="FF9999"/>
    <a:srgbClr val="3399FF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71" autoAdjust="0"/>
    <p:restoredTop sz="94638" autoAdjust="0"/>
  </p:normalViewPr>
  <p:slideViewPr>
    <p:cSldViewPr snapToGrid="0">
      <p:cViewPr varScale="1">
        <p:scale>
          <a:sx n="73" d="100"/>
          <a:sy n="73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D2F0D9-4E6D-46D9-816E-C395A7162BA0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65FF22-3298-4590-9FC8-01C5C6752E7F}">
      <dgm:prSet phldrT="[Text]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US" b="1" i="1" dirty="0" smtClean="0">
              <a:solidFill>
                <a:srgbClr val="FF0066"/>
              </a:solidFill>
              <a:latin typeface="Times New Roman" pitchFamily="18" charset="0"/>
              <a:cs typeface="+mj-cs"/>
            </a:rPr>
            <a:t>Cellule </a:t>
          </a:r>
        </a:p>
        <a:p>
          <a:r>
            <a:rPr lang="en-US" b="1" i="1" dirty="0" smtClean="0">
              <a:solidFill>
                <a:srgbClr val="FF0066"/>
              </a:solidFill>
              <a:latin typeface="Times New Roman" pitchFamily="18" charset="0"/>
              <a:cs typeface="+mj-cs"/>
            </a:rPr>
            <a:t>Vero</a:t>
          </a:r>
          <a:endParaRPr lang="en-US" b="1" i="1" dirty="0">
            <a:solidFill>
              <a:srgbClr val="FF0066"/>
            </a:solidFill>
            <a:latin typeface="Times New Roman" pitchFamily="18" charset="0"/>
            <a:cs typeface="+mj-cs"/>
          </a:endParaRPr>
        </a:p>
      </dgm:t>
    </dgm:pt>
    <dgm:pt modelId="{3C1AF233-305B-4795-A9B5-2D50E2D1F919}" type="parTrans" cxnId="{E5126B06-D687-4584-9E48-67BF68A59741}">
      <dgm:prSet/>
      <dgm:spPr/>
      <dgm:t>
        <a:bodyPr/>
        <a:lstStyle/>
        <a:p>
          <a:endParaRPr lang="en-US"/>
        </a:p>
      </dgm:t>
    </dgm:pt>
    <dgm:pt modelId="{808F7183-F1E6-46B1-B214-F490A9F669E9}" type="sibTrans" cxnId="{E5126B06-D687-4584-9E48-67BF68A59741}">
      <dgm:prSet/>
      <dgm:spPr/>
      <dgm:t>
        <a:bodyPr/>
        <a:lstStyle/>
        <a:p>
          <a:endParaRPr lang="en-US"/>
        </a:p>
      </dgm:t>
    </dgm:pt>
    <dgm:pt modelId="{5901C9B9-66C4-45AE-BE31-C6A7B1D6B30A}">
      <dgm:prSet phldrT="[Text]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US" b="1" i="1" dirty="0" smtClean="0">
              <a:solidFill>
                <a:schemeClr val="bg1"/>
              </a:solidFill>
              <a:latin typeface="+mj-lt"/>
              <a:cs typeface="+mj-cs"/>
            </a:rPr>
            <a:t>Test MTT</a:t>
          </a:r>
          <a:endParaRPr lang="en-US" b="1" i="1" dirty="0">
            <a:solidFill>
              <a:schemeClr val="bg1"/>
            </a:solidFill>
            <a:latin typeface="+mj-lt"/>
            <a:cs typeface="+mj-cs"/>
          </a:endParaRPr>
        </a:p>
      </dgm:t>
    </dgm:pt>
    <dgm:pt modelId="{FCC592FD-F866-419B-BDD0-B8BB59B4734B}" type="parTrans" cxnId="{5542CBBE-4EB9-4C15-A67A-B9CB4C218FE3}">
      <dgm:prSet/>
      <dgm:spPr>
        <a:solidFill>
          <a:srgbClr val="FF1171"/>
        </a:solidFill>
      </dgm:spPr>
      <dgm:t>
        <a:bodyPr/>
        <a:lstStyle/>
        <a:p>
          <a:endParaRPr lang="en-US"/>
        </a:p>
      </dgm:t>
    </dgm:pt>
    <dgm:pt modelId="{37B2299A-AD62-42DF-96BB-962E0FD546CD}" type="sibTrans" cxnId="{5542CBBE-4EB9-4C15-A67A-B9CB4C218FE3}">
      <dgm:prSet/>
      <dgm:spPr/>
      <dgm:t>
        <a:bodyPr/>
        <a:lstStyle/>
        <a:p>
          <a:endParaRPr lang="en-US"/>
        </a:p>
      </dgm:t>
    </dgm:pt>
    <dgm:pt modelId="{60960116-23D0-4822-8161-616668A8D14D}">
      <dgm:prSet phldrT="[Text]" custT="1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fr-FR" sz="1800" b="1" i="1" noProof="1" smtClean="0">
              <a:solidFill>
                <a:schemeClr val="bg1"/>
              </a:solidFill>
              <a:latin typeface="+mj-lt"/>
              <a:cs typeface="+mj-cs"/>
            </a:rPr>
            <a:t>Test au Rouge Neutre (</a:t>
          </a:r>
          <a:r>
            <a:rPr lang="en-US" sz="1800" b="1" i="1" dirty="0" smtClean="0">
              <a:solidFill>
                <a:schemeClr val="bg1"/>
              </a:solidFill>
              <a:latin typeface="+mj-lt"/>
              <a:cs typeface="+mj-cs"/>
            </a:rPr>
            <a:t>RN)</a:t>
          </a:r>
          <a:endParaRPr lang="en-US" sz="1800" b="1" i="1" dirty="0">
            <a:solidFill>
              <a:schemeClr val="bg1"/>
            </a:solidFill>
            <a:latin typeface="+mj-lt"/>
            <a:cs typeface="+mj-cs"/>
          </a:endParaRPr>
        </a:p>
      </dgm:t>
    </dgm:pt>
    <dgm:pt modelId="{B9EB6E5C-D421-41BF-A95C-8EC989A587E2}" type="parTrans" cxnId="{D7CC7AD2-35D7-4B00-904D-99C4131B1FAE}">
      <dgm:prSet/>
      <dgm:spPr>
        <a:solidFill>
          <a:srgbClr val="FF0066"/>
        </a:solidFill>
      </dgm:spPr>
      <dgm:t>
        <a:bodyPr/>
        <a:lstStyle/>
        <a:p>
          <a:endParaRPr lang="en-US"/>
        </a:p>
      </dgm:t>
    </dgm:pt>
    <dgm:pt modelId="{12D42384-09A1-4A60-9BCE-CF171059D609}" type="sibTrans" cxnId="{D7CC7AD2-35D7-4B00-904D-99C4131B1FAE}">
      <dgm:prSet/>
      <dgm:spPr/>
      <dgm:t>
        <a:bodyPr/>
        <a:lstStyle/>
        <a:p>
          <a:endParaRPr lang="en-US"/>
        </a:p>
      </dgm:t>
    </dgm:pt>
    <dgm:pt modelId="{87D71364-2A8F-4436-B8B5-88FA2C740456}">
      <dgm:prSet phldrT="[Text]" custT="1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fr-FR" sz="1800" b="1" i="1" noProof="1" smtClean="0">
              <a:solidFill>
                <a:schemeClr val="bg1"/>
              </a:solidFill>
              <a:latin typeface="+mj-lt"/>
              <a:cs typeface="+mn-cs"/>
            </a:rPr>
            <a:t>Test au Bleu Trypan (</a:t>
          </a:r>
          <a:r>
            <a:rPr lang="en-US" sz="1800" b="1" dirty="0" smtClean="0">
              <a:solidFill>
                <a:schemeClr val="bg1"/>
              </a:solidFill>
              <a:latin typeface="+mj-lt"/>
              <a:cs typeface="+mn-cs"/>
            </a:rPr>
            <a:t>BT)</a:t>
          </a:r>
          <a:endParaRPr lang="en-US" sz="1800" b="1" dirty="0">
            <a:solidFill>
              <a:schemeClr val="bg1"/>
            </a:solidFill>
            <a:latin typeface="+mj-lt"/>
            <a:cs typeface="+mn-cs"/>
          </a:endParaRPr>
        </a:p>
      </dgm:t>
    </dgm:pt>
    <dgm:pt modelId="{B11B8470-CBEC-4EE8-AF5E-E43EE510CCE5}" type="parTrans" cxnId="{D14D5D09-6FFE-485B-B0FF-6E7724DBCBDB}">
      <dgm:prSet/>
      <dgm:spPr>
        <a:solidFill>
          <a:srgbClr val="FF0066"/>
        </a:solidFill>
      </dgm:spPr>
      <dgm:t>
        <a:bodyPr/>
        <a:lstStyle/>
        <a:p>
          <a:endParaRPr lang="en-US"/>
        </a:p>
      </dgm:t>
    </dgm:pt>
    <dgm:pt modelId="{F27384C0-E907-4777-82CC-C7CE76562BD7}" type="sibTrans" cxnId="{D14D5D09-6FFE-485B-B0FF-6E7724DBCBDB}">
      <dgm:prSet/>
      <dgm:spPr/>
      <dgm:t>
        <a:bodyPr/>
        <a:lstStyle/>
        <a:p>
          <a:endParaRPr lang="en-US"/>
        </a:p>
      </dgm:t>
    </dgm:pt>
    <dgm:pt modelId="{ADC7994D-7667-447D-9765-9B2EF0EA215E}" type="pres">
      <dgm:prSet presAssocID="{BAD2F0D9-4E6D-46D9-816E-C395A7162BA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85641C-59BB-4924-BAC1-96186FC5D3B1}" type="pres">
      <dgm:prSet presAssocID="{9D65FF22-3298-4590-9FC8-01C5C6752E7F}" presName="centerShape" presStyleLbl="node0" presStyleIdx="0" presStyleCnt="1"/>
      <dgm:spPr/>
      <dgm:t>
        <a:bodyPr/>
        <a:lstStyle/>
        <a:p>
          <a:endParaRPr lang="en-US"/>
        </a:p>
      </dgm:t>
    </dgm:pt>
    <dgm:pt modelId="{41A8882B-2BB1-4A6E-8136-B1D3046AF1ED}" type="pres">
      <dgm:prSet presAssocID="{FCC592FD-F866-419B-BDD0-B8BB59B4734B}" presName="parTrans" presStyleLbl="sibTrans2D1" presStyleIdx="0" presStyleCnt="3"/>
      <dgm:spPr/>
      <dgm:t>
        <a:bodyPr/>
        <a:lstStyle/>
        <a:p>
          <a:endParaRPr lang="en-US"/>
        </a:p>
      </dgm:t>
    </dgm:pt>
    <dgm:pt modelId="{30CD3614-2508-4BD2-B324-238101862993}" type="pres">
      <dgm:prSet presAssocID="{FCC592FD-F866-419B-BDD0-B8BB59B4734B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BD752BAA-D0D1-4DE7-A284-F7D8F94D6814}" type="pres">
      <dgm:prSet presAssocID="{5901C9B9-66C4-45AE-BE31-C6A7B1D6B30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2125E-B797-49BB-B489-6EB83CE300FE}" type="pres">
      <dgm:prSet presAssocID="{B9EB6E5C-D421-41BF-A95C-8EC989A587E2}" presName="parTrans" presStyleLbl="sibTrans2D1" presStyleIdx="1" presStyleCnt="3"/>
      <dgm:spPr/>
      <dgm:t>
        <a:bodyPr/>
        <a:lstStyle/>
        <a:p>
          <a:endParaRPr lang="en-US"/>
        </a:p>
      </dgm:t>
    </dgm:pt>
    <dgm:pt modelId="{CB6BF35C-EC30-477D-9AED-0D14DDFD11A2}" type="pres">
      <dgm:prSet presAssocID="{B9EB6E5C-D421-41BF-A95C-8EC989A587E2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24EBE7DC-3CC4-4029-ADA4-9CF7E439779B}" type="pres">
      <dgm:prSet presAssocID="{60960116-23D0-4822-8161-616668A8D14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A438D2-14C5-464B-A001-5CCD96BBB756}" type="pres">
      <dgm:prSet presAssocID="{B11B8470-CBEC-4EE8-AF5E-E43EE510CCE5}" presName="parTrans" presStyleLbl="sibTrans2D1" presStyleIdx="2" presStyleCnt="3"/>
      <dgm:spPr/>
      <dgm:t>
        <a:bodyPr/>
        <a:lstStyle/>
        <a:p>
          <a:endParaRPr lang="en-US"/>
        </a:p>
      </dgm:t>
    </dgm:pt>
    <dgm:pt modelId="{E667D67A-49F2-4C1D-8F69-DF0E1FDE4FE2}" type="pres">
      <dgm:prSet presAssocID="{B11B8470-CBEC-4EE8-AF5E-E43EE510CCE5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31A50B41-80DF-4841-8495-6D63252D96D8}" type="pres">
      <dgm:prSet presAssocID="{87D71364-2A8F-4436-B8B5-88FA2C74045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4D5D09-6FFE-485B-B0FF-6E7724DBCBDB}" srcId="{9D65FF22-3298-4590-9FC8-01C5C6752E7F}" destId="{87D71364-2A8F-4436-B8B5-88FA2C740456}" srcOrd="2" destOrd="0" parTransId="{B11B8470-CBEC-4EE8-AF5E-E43EE510CCE5}" sibTransId="{F27384C0-E907-4777-82CC-C7CE76562BD7}"/>
    <dgm:cxn modelId="{CB16C7D3-9643-4E83-BC8B-75139B0C3157}" type="presOf" srcId="{5901C9B9-66C4-45AE-BE31-C6A7B1D6B30A}" destId="{BD752BAA-D0D1-4DE7-A284-F7D8F94D6814}" srcOrd="0" destOrd="0" presId="urn:microsoft.com/office/officeart/2005/8/layout/radial5"/>
    <dgm:cxn modelId="{E5126B06-D687-4584-9E48-67BF68A59741}" srcId="{BAD2F0D9-4E6D-46D9-816E-C395A7162BA0}" destId="{9D65FF22-3298-4590-9FC8-01C5C6752E7F}" srcOrd="0" destOrd="0" parTransId="{3C1AF233-305B-4795-A9B5-2D50E2D1F919}" sibTransId="{808F7183-F1E6-46B1-B214-F490A9F669E9}"/>
    <dgm:cxn modelId="{D7CC7AD2-35D7-4B00-904D-99C4131B1FAE}" srcId="{9D65FF22-3298-4590-9FC8-01C5C6752E7F}" destId="{60960116-23D0-4822-8161-616668A8D14D}" srcOrd="1" destOrd="0" parTransId="{B9EB6E5C-D421-41BF-A95C-8EC989A587E2}" sibTransId="{12D42384-09A1-4A60-9BCE-CF171059D609}"/>
    <dgm:cxn modelId="{5542CBBE-4EB9-4C15-A67A-B9CB4C218FE3}" srcId="{9D65FF22-3298-4590-9FC8-01C5C6752E7F}" destId="{5901C9B9-66C4-45AE-BE31-C6A7B1D6B30A}" srcOrd="0" destOrd="0" parTransId="{FCC592FD-F866-419B-BDD0-B8BB59B4734B}" sibTransId="{37B2299A-AD62-42DF-96BB-962E0FD546CD}"/>
    <dgm:cxn modelId="{13E43612-EDCC-45D5-891F-12A41EC6BA98}" type="presOf" srcId="{B11B8470-CBEC-4EE8-AF5E-E43EE510CCE5}" destId="{F6A438D2-14C5-464B-A001-5CCD96BBB756}" srcOrd="0" destOrd="0" presId="urn:microsoft.com/office/officeart/2005/8/layout/radial5"/>
    <dgm:cxn modelId="{57337671-4E80-4666-A4E1-0AB784C9A03D}" type="presOf" srcId="{B9EB6E5C-D421-41BF-A95C-8EC989A587E2}" destId="{CB6BF35C-EC30-477D-9AED-0D14DDFD11A2}" srcOrd="1" destOrd="0" presId="urn:microsoft.com/office/officeart/2005/8/layout/radial5"/>
    <dgm:cxn modelId="{FFC067DC-0F66-4CA3-9EDF-B70B44F7A73F}" type="presOf" srcId="{60960116-23D0-4822-8161-616668A8D14D}" destId="{24EBE7DC-3CC4-4029-ADA4-9CF7E439779B}" srcOrd="0" destOrd="0" presId="urn:microsoft.com/office/officeart/2005/8/layout/radial5"/>
    <dgm:cxn modelId="{CB04A2DB-EDED-45D6-A35D-0DFC0E05B901}" type="presOf" srcId="{B11B8470-CBEC-4EE8-AF5E-E43EE510CCE5}" destId="{E667D67A-49F2-4C1D-8F69-DF0E1FDE4FE2}" srcOrd="1" destOrd="0" presId="urn:microsoft.com/office/officeart/2005/8/layout/radial5"/>
    <dgm:cxn modelId="{58605B5A-C4ED-4FAF-A180-C878ADF39AF7}" type="presOf" srcId="{87D71364-2A8F-4436-B8B5-88FA2C740456}" destId="{31A50B41-80DF-4841-8495-6D63252D96D8}" srcOrd="0" destOrd="0" presId="urn:microsoft.com/office/officeart/2005/8/layout/radial5"/>
    <dgm:cxn modelId="{A35D9174-6812-4DA8-A41B-56004D87F3B1}" type="presOf" srcId="{FCC592FD-F866-419B-BDD0-B8BB59B4734B}" destId="{30CD3614-2508-4BD2-B324-238101862993}" srcOrd="1" destOrd="0" presId="urn:microsoft.com/office/officeart/2005/8/layout/radial5"/>
    <dgm:cxn modelId="{ACA5A35B-027C-4445-A149-15706D26F6C3}" type="presOf" srcId="{BAD2F0D9-4E6D-46D9-816E-C395A7162BA0}" destId="{ADC7994D-7667-447D-9765-9B2EF0EA215E}" srcOrd="0" destOrd="0" presId="urn:microsoft.com/office/officeart/2005/8/layout/radial5"/>
    <dgm:cxn modelId="{67A1E4A5-E5CB-4BD0-B6A1-E5E46549E5EF}" type="presOf" srcId="{FCC592FD-F866-419B-BDD0-B8BB59B4734B}" destId="{41A8882B-2BB1-4A6E-8136-B1D3046AF1ED}" srcOrd="0" destOrd="0" presId="urn:microsoft.com/office/officeart/2005/8/layout/radial5"/>
    <dgm:cxn modelId="{0F0F2160-4A2F-462E-9349-E9CF1874AE14}" type="presOf" srcId="{9D65FF22-3298-4590-9FC8-01C5C6752E7F}" destId="{0185641C-59BB-4924-BAC1-96186FC5D3B1}" srcOrd="0" destOrd="0" presId="urn:microsoft.com/office/officeart/2005/8/layout/radial5"/>
    <dgm:cxn modelId="{64108869-6AD1-49FD-80E4-DC0428892493}" type="presOf" srcId="{B9EB6E5C-D421-41BF-A95C-8EC989A587E2}" destId="{CE82125E-B797-49BB-B489-6EB83CE300FE}" srcOrd="0" destOrd="0" presId="urn:microsoft.com/office/officeart/2005/8/layout/radial5"/>
    <dgm:cxn modelId="{D6296B69-E426-4914-8CB3-E0B42128399A}" type="presParOf" srcId="{ADC7994D-7667-447D-9765-9B2EF0EA215E}" destId="{0185641C-59BB-4924-BAC1-96186FC5D3B1}" srcOrd="0" destOrd="0" presId="urn:microsoft.com/office/officeart/2005/8/layout/radial5"/>
    <dgm:cxn modelId="{9C6BC3ED-AD54-4656-B0B4-5E76D7663F9C}" type="presParOf" srcId="{ADC7994D-7667-447D-9765-9B2EF0EA215E}" destId="{41A8882B-2BB1-4A6E-8136-B1D3046AF1ED}" srcOrd="1" destOrd="0" presId="urn:microsoft.com/office/officeart/2005/8/layout/radial5"/>
    <dgm:cxn modelId="{E34F4BBB-5D27-4565-8DCE-1565E69AF8F6}" type="presParOf" srcId="{41A8882B-2BB1-4A6E-8136-B1D3046AF1ED}" destId="{30CD3614-2508-4BD2-B324-238101862993}" srcOrd="0" destOrd="0" presId="urn:microsoft.com/office/officeart/2005/8/layout/radial5"/>
    <dgm:cxn modelId="{126C0368-CA78-4EC8-AB2C-277B1B29130C}" type="presParOf" srcId="{ADC7994D-7667-447D-9765-9B2EF0EA215E}" destId="{BD752BAA-D0D1-4DE7-A284-F7D8F94D6814}" srcOrd="2" destOrd="0" presId="urn:microsoft.com/office/officeart/2005/8/layout/radial5"/>
    <dgm:cxn modelId="{5468F171-6761-4DBB-BD37-3435F840946F}" type="presParOf" srcId="{ADC7994D-7667-447D-9765-9B2EF0EA215E}" destId="{CE82125E-B797-49BB-B489-6EB83CE300FE}" srcOrd="3" destOrd="0" presId="urn:microsoft.com/office/officeart/2005/8/layout/radial5"/>
    <dgm:cxn modelId="{DA060BA4-E216-4F5B-8D5A-7FA76DB26A4C}" type="presParOf" srcId="{CE82125E-B797-49BB-B489-6EB83CE300FE}" destId="{CB6BF35C-EC30-477D-9AED-0D14DDFD11A2}" srcOrd="0" destOrd="0" presId="urn:microsoft.com/office/officeart/2005/8/layout/radial5"/>
    <dgm:cxn modelId="{AEDDE638-DE8E-4DD9-AB8E-6216910CE422}" type="presParOf" srcId="{ADC7994D-7667-447D-9765-9B2EF0EA215E}" destId="{24EBE7DC-3CC4-4029-ADA4-9CF7E439779B}" srcOrd="4" destOrd="0" presId="urn:microsoft.com/office/officeart/2005/8/layout/radial5"/>
    <dgm:cxn modelId="{0413DA58-E7A4-469F-A78C-03F8B3931395}" type="presParOf" srcId="{ADC7994D-7667-447D-9765-9B2EF0EA215E}" destId="{F6A438D2-14C5-464B-A001-5CCD96BBB756}" srcOrd="5" destOrd="0" presId="urn:microsoft.com/office/officeart/2005/8/layout/radial5"/>
    <dgm:cxn modelId="{6549825B-470B-4F46-8099-C0707B86A95A}" type="presParOf" srcId="{F6A438D2-14C5-464B-A001-5CCD96BBB756}" destId="{E667D67A-49F2-4C1D-8F69-DF0E1FDE4FE2}" srcOrd="0" destOrd="0" presId="urn:microsoft.com/office/officeart/2005/8/layout/radial5"/>
    <dgm:cxn modelId="{1F960935-B56A-4BEA-92F0-2E55F9759E3B}" type="presParOf" srcId="{ADC7994D-7667-447D-9765-9B2EF0EA215E}" destId="{31A50B41-80DF-4841-8495-6D63252D96D8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85641C-59BB-4924-BAC1-96186FC5D3B1}">
      <dsp:nvSpPr>
        <dsp:cNvPr id="0" name=""/>
        <dsp:cNvSpPr/>
      </dsp:nvSpPr>
      <dsp:spPr>
        <a:xfrm>
          <a:off x="2393156" y="1835358"/>
          <a:ext cx="1309687" cy="1309687"/>
        </a:xfrm>
        <a:prstGeom prst="ellipse">
          <a:avLst/>
        </a:prstGeom>
        <a:solidFill>
          <a:schemeClr val="bg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i="1" kern="1200" dirty="0" smtClean="0">
              <a:solidFill>
                <a:srgbClr val="FF0066"/>
              </a:solidFill>
              <a:latin typeface="Times New Roman" pitchFamily="18" charset="0"/>
              <a:cs typeface="+mj-cs"/>
            </a:rPr>
            <a:t>Cellule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i="1" kern="1200" dirty="0" smtClean="0">
              <a:solidFill>
                <a:srgbClr val="FF0066"/>
              </a:solidFill>
              <a:latin typeface="Times New Roman" pitchFamily="18" charset="0"/>
              <a:cs typeface="+mj-cs"/>
            </a:rPr>
            <a:t>Vero</a:t>
          </a:r>
          <a:endParaRPr lang="en-US" sz="2300" b="1" i="1" kern="1200" dirty="0">
            <a:solidFill>
              <a:srgbClr val="FF0066"/>
            </a:solidFill>
            <a:latin typeface="Times New Roman" pitchFamily="18" charset="0"/>
            <a:cs typeface="+mj-cs"/>
          </a:endParaRPr>
        </a:p>
      </dsp:txBody>
      <dsp:txXfrm>
        <a:off x="2393156" y="1835358"/>
        <a:ext cx="1309687" cy="1309687"/>
      </dsp:txXfrm>
    </dsp:sp>
    <dsp:sp modelId="{41A8882B-2BB1-4A6E-8136-B1D3046AF1ED}">
      <dsp:nvSpPr>
        <dsp:cNvPr id="0" name=""/>
        <dsp:cNvSpPr/>
      </dsp:nvSpPr>
      <dsp:spPr>
        <a:xfrm rot="16200000">
          <a:off x="2909372" y="1358997"/>
          <a:ext cx="277254" cy="445293"/>
        </a:xfrm>
        <a:prstGeom prst="rightArrow">
          <a:avLst>
            <a:gd name="adj1" fmla="val 60000"/>
            <a:gd name="adj2" fmla="val 50000"/>
          </a:avLst>
        </a:prstGeom>
        <a:solidFill>
          <a:srgbClr val="FF117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6200000">
        <a:off x="2909372" y="1358997"/>
        <a:ext cx="277254" cy="445293"/>
      </dsp:txXfrm>
    </dsp:sp>
    <dsp:sp modelId="{BD752BAA-D0D1-4DE7-A284-F7D8F94D6814}">
      <dsp:nvSpPr>
        <dsp:cNvPr id="0" name=""/>
        <dsp:cNvSpPr/>
      </dsp:nvSpPr>
      <dsp:spPr>
        <a:xfrm>
          <a:off x="2393156" y="2548"/>
          <a:ext cx="1309687" cy="1309687"/>
        </a:xfrm>
        <a:prstGeom prst="ellipse">
          <a:avLst/>
        </a:prstGeom>
        <a:solidFill>
          <a:schemeClr val="bg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i="1" kern="1200" dirty="0" smtClean="0">
              <a:solidFill>
                <a:schemeClr val="bg1"/>
              </a:solidFill>
              <a:latin typeface="+mj-lt"/>
              <a:cs typeface="+mj-cs"/>
            </a:rPr>
            <a:t>Test MTT</a:t>
          </a:r>
          <a:endParaRPr lang="en-US" sz="2300" b="1" i="1" kern="1200" dirty="0">
            <a:solidFill>
              <a:schemeClr val="bg1"/>
            </a:solidFill>
            <a:latin typeface="+mj-lt"/>
            <a:cs typeface="+mj-cs"/>
          </a:endParaRPr>
        </a:p>
      </dsp:txBody>
      <dsp:txXfrm>
        <a:off x="2393156" y="2548"/>
        <a:ext cx="1309687" cy="1309687"/>
      </dsp:txXfrm>
    </dsp:sp>
    <dsp:sp modelId="{CE82125E-B797-49BB-B489-6EB83CE300FE}">
      <dsp:nvSpPr>
        <dsp:cNvPr id="0" name=""/>
        <dsp:cNvSpPr/>
      </dsp:nvSpPr>
      <dsp:spPr>
        <a:xfrm rot="1800000">
          <a:off x="3696206" y="2721834"/>
          <a:ext cx="277254" cy="445293"/>
        </a:xfrm>
        <a:prstGeom prst="rightArrow">
          <a:avLst>
            <a:gd name="adj1" fmla="val 60000"/>
            <a:gd name="adj2" fmla="val 50000"/>
          </a:avLst>
        </a:prstGeom>
        <a:solidFill>
          <a:srgbClr val="FF006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800000">
        <a:off x="3696206" y="2721834"/>
        <a:ext cx="277254" cy="445293"/>
      </dsp:txXfrm>
    </dsp:sp>
    <dsp:sp modelId="{24EBE7DC-3CC4-4029-ADA4-9CF7E439779B}">
      <dsp:nvSpPr>
        <dsp:cNvPr id="0" name=""/>
        <dsp:cNvSpPr/>
      </dsp:nvSpPr>
      <dsp:spPr>
        <a:xfrm>
          <a:off x="3980416" y="2751763"/>
          <a:ext cx="1309687" cy="1309687"/>
        </a:xfrm>
        <a:prstGeom prst="ellipse">
          <a:avLst/>
        </a:prstGeom>
        <a:solidFill>
          <a:schemeClr val="bg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i="1" kern="1200" noProof="1" smtClean="0">
              <a:solidFill>
                <a:schemeClr val="bg1"/>
              </a:solidFill>
              <a:latin typeface="+mj-lt"/>
              <a:cs typeface="+mj-cs"/>
            </a:rPr>
            <a:t>Test au Rouge Neutre (</a:t>
          </a:r>
          <a:r>
            <a:rPr lang="en-US" sz="1800" b="1" i="1" kern="1200" dirty="0" smtClean="0">
              <a:solidFill>
                <a:schemeClr val="bg1"/>
              </a:solidFill>
              <a:latin typeface="+mj-lt"/>
              <a:cs typeface="+mj-cs"/>
            </a:rPr>
            <a:t>RN)</a:t>
          </a:r>
          <a:endParaRPr lang="en-US" sz="1800" b="1" i="1" kern="1200" dirty="0">
            <a:solidFill>
              <a:schemeClr val="bg1"/>
            </a:solidFill>
            <a:latin typeface="+mj-lt"/>
            <a:cs typeface="+mj-cs"/>
          </a:endParaRPr>
        </a:p>
      </dsp:txBody>
      <dsp:txXfrm>
        <a:off x="3980416" y="2751763"/>
        <a:ext cx="1309687" cy="1309687"/>
      </dsp:txXfrm>
    </dsp:sp>
    <dsp:sp modelId="{F6A438D2-14C5-464B-A001-5CCD96BBB756}">
      <dsp:nvSpPr>
        <dsp:cNvPr id="0" name=""/>
        <dsp:cNvSpPr/>
      </dsp:nvSpPr>
      <dsp:spPr>
        <a:xfrm rot="9000000">
          <a:off x="2122538" y="2721834"/>
          <a:ext cx="277254" cy="445293"/>
        </a:xfrm>
        <a:prstGeom prst="rightArrow">
          <a:avLst>
            <a:gd name="adj1" fmla="val 60000"/>
            <a:gd name="adj2" fmla="val 50000"/>
          </a:avLst>
        </a:prstGeom>
        <a:solidFill>
          <a:srgbClr val="FF006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9000000">
        <a:off x="2122538" y="2721834"/>
        <a:ext cx="277254" cy="445293"/>
      </dsp:txXfrm>
    </dsp:sp>
    <dsp:sp modelId="{31A50B41-80DF-4841-8495-6D63252D96D8}">
      <dsp:nvSpPr>
        <dsp:cNvPr id="0" name=""/>
        <dsp:cNvSpPr/>
      </dsp:nvSpPr>
      <dsp:spPr>
        <a:xfrm>
          <a:off x="805896" y="2751763"/>
          <a:ext cx="1309687" cy="1309687"/>
        </a:xfrm>
        <a:prstGeom prst="ellipse">
          <a:avLst/>
        </a:prstGeom>
        <a:solidFill>
          <a:schemeClr val="bg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i="1" kern="1200" noProof="1" smtClean="0">
              <a:solidFill>
                <a:schemeClr val="bg1"/>
              </a:solidFill>
              <a:latin typeface="+mj-lt"/>
              <a:cs typeface="+mn-cs"/>
            </a:rPr>
            <a:t>Test au Bleu Trypan (</a:t>
          </a:r>
          <a:r>
            <a:rPr lang="en-US" sz="1800" b="1" kern="1200" dirty="0" smtClean="0">
              <a:solidFill>
                <a:schemeClr val="bg1"/>
              </a:solidFill>
              <a:latin typeface="+mj-lt"/>
              <a:cs typeface="+mn-cs"/>
            </a:rPr>
            <a:t>BT)</a:t>
          </a:r>
          <a:endParaRPr lang="en-US" sz="1800" b="1" kern="1200" dirty="0">
            <a:solidFill>
              <a:schemeClr val="bg1"/>
            </a:solidFill>
            <a:latin typeface="+mj-lt"/>
            <a:cs typeface="+mn-cs"/>
          </a:endParaRPr>
        </a:p>
      </dsp:txBody>
      <dsp:txXfrm>
        <a:off x="805896" y="2751763"/>
        <a:ext cx="1309687" cy="1309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822E921-7B9D-4D9E-9873-2B0E3580BF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872833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EAC7E7D-23FE-48DE-80A9-994AED851576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xmlns="" val="2300596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8C4ADF7-260C-4FA0-986D-AFBE9EF9BB86}" type="slidenum">
              <a:rPr lang="de-DE" altLang="en-US" sz="1200"/>
              <a:pPr/>
              <a:t>1</a:t>
            </a:fld>
            <a:endParaRPr lang="de-DE" altLang="en-US" sz="1200"/>
          </a:p>
        </p:txBody>
      </p:sp>
      <p:sp>
        <p:nvSpPr>
          <p:cNvPr id="6147" name="Rectangle 7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24" tIns="47416" rIns="94824" bIns="47416" anchor="b"/>
          <a:lstStyle>
            <a:lvl1pPr defTabSz="947738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B1949C4D-7773-4A46-BC9B-A98F633BACE1}" type="slidenum">
              <a:rPr lang="en-GB" altLang="en-US" sz="1300"/>
              <a:pPr algn="r" eaLnBrk="1" hangingPunct="1"/>
              <a:t>1</a:t>
            </a:fld>
            <a:endParaRPr lang="en-GB" altLang="en-US" sz="1300"/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24" tIns="47416" rIns="94824" bIns="47416"/>
          <a:lstStyle/>
          <a:p>
            <a:pPr eaLnBrk="1" hangingPunct="1"/>
            <a:endParaRPr lang="de-DE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5910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9F65D9C-6B6F-401D-84B9-C8F953224DB0}" type="slidenum">
              <a:rPr lang="de-DE" altLang="en-US" sz="1200"/>
              <a:pPr/>
              <a:t>2</a:t>
            </a:fld>
            <a:endParaRPr lang="de-DE" altLang="en-US" sz="12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noProof="1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2118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Pour évaluer la viabilité cellulaire suite à l’exposition à la zearalénone, nous avons réaliser le test MTT</a:t>
            </a:r>
          </a:p>
        </p:txBody>
      </p:sp>
    </p:spTree>
    <p:extLst>
      <p:ext uri="{BB962C8B-B14F-4D97-AF65-F5344CB8AC3E}">
        <p14:creationId xmlns:p14="http://schemas.microsoft.com/office/powerpoint/2010/main" xmlns="" val="1545688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 smtClean="0">
              <a:latin typeface="Arial" panose="020B0604020202020204" pitchFamily="34" charset="0"/>
            </a:endParaRPr>
          </a:p>
        </p:txBody>
      </p:sp>
      <p:sp>
        <p:nvSpPr>
          <p:cNvPr id="1434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99FA9A3-65EA-4F97-9FC2-F3428019E1EF}" type="slidenum">
              <a:rPr lang="de-DE" altLang="en-US" sz="1200"/>
              <a:pPr/>
              <a:t>6</a:t>
            </a:fld>
            <a:endParaRPr lang="de-DE" altLang="en-US" sz="1200"/>
          </a:p>
        </p:txBody>
      </p:sp>
    </p:spTree>
    <p:extLst>
      <p:ext uri="{BB962C8B-B14F-4D97-AF65-F5344CB8AC3E}">
        <p14:creationId xmlns:p14="http://schemas.microsoft.com/office/powerpoint/2010/main" xmlns="" val="4066112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03288" y="4535488"/>
            <a:ext cx="7485062" cy="1081087"/>
          </a:xfrm>
        </p:spPr>
        <p:txBody>
          <a:bodyPr anchor="b"/>
          <a:lstStyle>
            <a:lvl1pPr>
              <a:lnSpc>
                <a:spcPct val="110000"/>
              </a:lnSpc>
              <a:defRPr sz="26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11630" name="Rectangle 12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903288" y="5605463"/>
            <a:ext cx="7510462" cy="800100"/>
          </a:xfrm>
        </p:spPr>
        <p:txBody>
          <a:bodyPr tIns="45720" bIns="45720"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03509927"/>
      </p:ext>
    </p:extLst>
  </p:cSld>
  <p:clrMapOvr>
    <a:masterClrMapping/>
  </p:clrMapOvr>
  <p:transition advClick="0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16157896"/>
      </p:ext>
    </p:extLst>
  </p:cSld>
  <p:clrMapOvr>
    <a:masterClrMapping/>
  </p:clrMapOvr>
  <p:transition advClick="0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89725" y="1001713"/>
            <a:ext cx="2130425" cy="4935537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95275" y="1001713"/>
            <a:ext cx="6242050" cy="493553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86005937"/>
      </p:ext>
    </p:extLst>
  </p:cSld>
  <p:clrMapOvr>
    <a:masterClrMapping/>
  </p:clrMapOvr>
  <p:transition advClick="0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66815859"/>
      </p:ext>
    </p:extLst>
  </p:cSld>
  <p:clrMapOvr>
    <a:masterClrMapping/>
  </p:clrMapOvr>
  <p:transition advClick="0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32248273"/>
      </p:ext>
    </p:extLst>
  </p:cSld>
  <p:clrMapOvr>
    <a:masterClrMapping/>
  </p:clrMapOvr>
  <p:transition advClick="0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95275" y="1624013"/>
            <a:ext cx="4186238" cy="4313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3913" y="1624013"/>
            <a:ext cx="4186237" cy="4313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32061920"/>
      </p:ext>
    </p:extLst>
  </p:cSld>
  <p:clrMapOvr>
    <a:masterClrMapping/>
  </p:clrMapOvr>
  <p:transition advClick="0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66936995"/>
      </p:ext>
    </p:extLst>
  </p:cSld>
  <p:clrMapOvr>
    <a:masterClrMapping/>
  </p:clrMapOvr>
  <p:transition advClick="0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13570657"/>
      </p:ext>
    </p:extLst>
  </p:cSld>
  <p:clrMapOvr>
    <a:masterClrMapping/>
  </p:clrMapOvr>
  <p:transition advClick="0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07295521"/>
      </p:ext>
    </p:extLst>
  </p:cSld>
  <p:clrMapOvr>
    <a:masterClrMapping/>
  </p:clrMapOvr>
  <p:transition advClick="0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42330787"/>
      </p:ext>
    </p:extLst>
  </p:cSld>
  <p:clrMapOvr>
    <a:masterClrMapping/>
  </p:clrMapOvr>
  <p:transition advClick="0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7285620"/>
      </p:ext>
    </p:extLst>
  </p:cSld>
  <p:clrMapOvr>
    <a:masterClrMapping/>
  </p:clrMapOvr>
  <p:transition advClick="0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624013"/>
            <a:ext cx="8524875" cy="431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Textmasterformate durch Klicken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</a:p>
        </p:txBody>
      </p:sp>
      <p:sp>
        <p:nvSpPr>
          <p:cNvPr id="110595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365875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noProof="1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00038" y="1001713"/>
            <a:ext cx="85201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Klicken Sie, um das Titelformat zu bearbeiten</a:t>
            </a:r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gray">
          <a:xfrm>
            <a:off x="219075" y="6365875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de-DE" altLang="en-US" sz="1000" smtClean="0"/>
              <a:t>Page </a:t>
            </a:r>
            <a:r>
              <a:rPr lang="de-DE" altLang="en-US" sz="1000" smtClean="0">
                <a:sym typeface="Wingdings" panose="05000000000000000000" pitchFamily="2" charset="2"/>
              </a:rPr>
              <a:t></a:t>
            </a:r>
            <a:r>
              <a:rPr lang="de-DE" altLang="en-US" sz="1000" smtClean="0"/>
              <a:t> </a:t>
            </a:r>
            <a:fld id="{3A9353E3-0395-4C77-9A36-CB3653A84167}" type="slidenum">
              <a:rPr lang="de-DE" altLang="en-US" sz="1000" smtClean="0"/>
              <a:pPr eaLnBrk="1" hangingPunct="1">
                <a:defRPr/>
              </a:pPr>
              <a:t>‹#›</a:t>
            </a:fld>
            <a:endParaRPr lang="de-DE" altLang="en-US" sz="100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39" r:id="rId2"/>
    <p:sldLayoutId id="2147484240" r:id="rId3"/>
    <p:sldLayoutId id="2147484241" r:id="rId4"/>
    <p:sldLayoutId id="2147484242" r:id="rId5"/>
    <p:sldLayoutId id="2147484243" r:id="rId6"/>
    <p:sldLayoutId id="2147484244" r:id="rId7"/>
    <p:sldLayoutId id="2147484245" r:id="rId8"/>
    <p:sldLayoutId id="2147484246" r:id="rId9"/>
    <p:sldLayoutId id="2147484247" r:id="rId10"/>
    <p:sldLayoutId id="2147484248" r:id="rId11"/>
  </p:sldLayoutIdLst>
  <p:transition advClick="0">
    <p:wipe dir="r"/>
  </p:transition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spcBef>
          <a:spcPct val="0"/>
        </a:spcBef>
        <a:spcAft>
          <a:spcPct val="4000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0" fontAlgn="base" hangingPunct="0">
        <a:spcBef>
          <a:spcPct val="0"/>
        </a:spcBef>
        <a:spcAft>
          <a:spcPct val="4000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720725" indent="-274638" algn="l" rtl="0" eaLnBrk="0" fontAlgn="base" hangingPunct="0">
        <a:spcBef>
          <a:spcPct val="0"/>
        </a:spcBef>
        <a:spcAft>
          <a:spcPct val="4000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987425" indent="-265113" algn="l" rtl="0" eaLnBrk="0" fontAlgn="base" hangingPunct="0">
        <a:spcBef>
          <a:spcPct val="0"/>
        </a:spcBef>
        <a:spcAft>
          <a:spcPct val="4000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1254125" indent="-265113" algn="l" rtl="0" eaLnBrk="0" fontAlgn="base" hangingPunct="0">
        <a:spcBef>
          <a:spcPct val="0"/>
        </a:spcBef>
        <a:spcAft>
          <a:spcPct val="40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17113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9ezMEwTmv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2570163" y="684213"/>
            <a:ext cx="4295775" cy="530225"/>
          </a:xfrm>
        </p:spPr>
        <p:txBody>
          <a:bodyPr/>
          <a:lstStyle/>
          <a:p>
            <a:pPr algn="ctr">
              <a:lnSpc>
                <a:spcPct val="125000"/>
              </a:lnSpc>
              <a:spcAft>
                <a:spcPct val="0"/>
              </a:spcAft>
              <a:buClr>
                <a:schemeClr val="hlink"/>
              </a:buClr>
              <a:buSzPct val="110000"/>
              <a:defRPr/>
            </a:pPr>
            <a:r>
              <a:rPr lang="fr-FR" sz="3200" b="1" kern="1200" noProof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Cours de biotechnologie</a:t>
            </a:r>
          </a:p>
        </p:txBody>
      </p:sp>
      <p:sp>
        <p:nvSpPr>
          <p:cNvPr id="5123" name="Rectangle 9"/>
          <p:cNvSpPr txBox="1">
            <a:spLocks noChangeArrowheads="1"/>
          </p:cNvSpPr>
          <p:nvPr/>
        </p:nvSpPr>
        <p:spPr bwMode="gray">
          <a:xfrm>
            <a:off x="174625" y="2192338"/>
            <a:ext cx="8867775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CA" altLang="en-US" sz="4000" b="1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Cytotoxicité d’un xénobiotique</a:t>
            </a:r>
          </a:p>
        </p:txBody>
      </p:sp>
      <p:sp>
        <p:nvSpPr>
          <p:cNvPr id="5" name="Rectangle 10"/>
          <p:cNvSpPr txBox="1">
            <a:spLocks noChangeArrowheads="1"/>
          </p:cNvSpPr>
          <p:nvPr/>
        </p:nvSpPr>
        <p:spPr bwMode="gray">
          <a:xfrm>
            <a:off x="1247775" y="0"/>
            <a:ext cx="66627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fr-FR" sz="2400" b="1" noProof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fr-FR" sz="2400" b="1" noProof="1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niversité du </a:t>
            </a:r>
            <a:r>
              <a:rPr lang="fr-FR" sz="2400" b="1" noProof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fr-FR" sz="2400" b="1" noProof="1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uébec A </a:t>
            </a:r>
            <a:r>
              <a:rPr lang="fr-FR" sz="2400" b="1" noProof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2400" b="1" noProof="1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ontréal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967663" y="6342063"/>
            <a:ext cx="1176337" cy="51593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eaLnBrk="1" hangingPunct="1">
              <a:lnSpc>
                <a:spcPct val="125000"/>
              </a:lnSpc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fr-FR" sz="2200" b="1" noProof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UQAM</a:t>
            </a:r>
            <a:endParaRPr lang="fr-FR" sz="2200" b="1" noProof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7322" y="6399976"/>
            <a:ext cx="2214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fr-FR" b="1" noProof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Amel BOUSLIMI</a:t>
            </a:r>
            <a:endParaRPr lang="en-US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 advClick="0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76513" y="0"/>
            <a:ext cx="4765675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42913" indent="-442913" eaLnBrk="1" hangingPunct="1">
              <a:lnSpc>
                <a:spcPct val="120000"/>
              </a:lnSpc>
              <a:buClr>
                <a:srgbClr val="FFFF66"/>
              </a:buClr>
              <a:buSzPct val="120000"/>
              <a:defRPr/>
            </a:pPr>
            <a:r>
              <a:rPr lang="fr-FR" sz="4400" b="1" i="1" noProof="1">
                <a:solidFill>
                  <a:schemeClr val="bg1"/>
                </a:solidFill>
                <a:latin typeface="+mj-lt"/>
                <a:cs typeface="Times New Roman" pitchFamily="18" charset="0"/>
              </a:rPr>
              <a:t>Les mycotoxines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73100" y="1484313"/>
            <a:ext cx="8964613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0850" indent="-450850" eaLnBrk="1" hangingPunct="1">
              <a:lnSpc>
                <a:spcPct val="120000"/>
              </a:lnSpc>
              <a:buClr>
                <a:srgbClr val="FF0066"/>
              </a:buClr>
              <a:buFontTx/>
              <a:buBlip>
                <a:blip r:embed="rId4"/>
              </a:buBlip>
              <a:defRPr/>
            </a:pPr>
            <a:r>
              <a:rPr lang="fr-FR" sz="2600" b="1" noProof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Métabolites secondaires de diverses espèces fongiques </a:t>
            </a:r>
            <a:r>
              <a:rPr lang="fr-FR" sz="26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1565275" y="2470150"/>
            <a:ext cx="6264275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003D"/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3538" indent="-363538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rgbClr val="070BB5"/>
              </a:buClr>
              <a:buSzPct val="125000"/>
              <a:buFont typeface="Wingdings" panose="05000000000000000000" pitchFamily="2" charset="2"/>
              <a:buNone/>
            </a:pPr>
            <a:r>
              <a:rPr lang="fr-FR" altLang="en-US" sz="2400" b="1" i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Aspergillus, Penicillium et Fusarium 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46113" y="3082925"/>
            <a:ext cx="8483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0850" indent="-450850" eaLnBrk="1" hangingPunct="1">
              <a:lnSpc>
                <a:spcPct val="120000"/>
              </a:lnSpc>
              <a:buClr>
                <a:srgbClr val="FF0066"/>
              </a:buClr>
              <a:buFontTx/>
              <a:buBlip>
                <a:blip r:embed="rId4"/>
              </a:buBlip>
              <a:defRPr/>
            </a:pPr>
            <a:r>
              <a:rPr lang="fr-FR" sz="2600" b="1" noProof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Implications dans des pathologies humaines et animales (Mycotoxicoses)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60400" y="4316413"/>
            <a:ext cx="84550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0850" indent="-450850" eaLnBrk="1" hangingPunct="1">
              <a:lnSpc>
                <a:spcPct val="120000"/>
              </a:lnSpc>
              <a:buClr>
                <a:srgbClr val="FF0066"/>
              </a:buClr>
              <a:buFontTx/>
              <a:buBlip>
                <a:blip r:embed="rId4"/>
              </a:buBlip>
              <a:defRPr/>
            </a:pPr>
            <a:r>
              <a:rPr lang="fr-FR" sz="2600" b="1" noProof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Induction par la consommation d’aliments contaminés</a:t>
            </a:r>
          </a:p>
        </p:txBody>
      </p:sp>
      <p:sp>
        <p:nvSpPr>
          <p:cNvPr id="16391" name="Rectangle 4"/>
          <p:cNvSpPr>
            <a:spLocks noChangeArrowheads="1"/>
          </p:cNvSpPr>
          <p:nvPr/>
        </p:nvSpPr>
        <p:spPr bwMode="auto">
          <a:xfrm>
            <a:off x="1423988" y="5359400"/>
            <a:ext cx="630713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63538" indent="-363538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  <a:buClr>
                <a:srgbClr val="070BB5"/>
              </a:buClr>
              <a:buSzPct val="125000"/>
            </a:pPr>
            <a:r>
              <a:rPr lang="fr-FR" altLang="en-US" sz="3200" b="1" i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</a:t>
            </a:r>
            <a:r>
              <a:rPr lang="fr-FR" altLang="en-US" sz="3200" b="1" i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Problème d’importance mondiale</a:t>
            </a:r>
          </a:p>
        </p:txBody>
      </p:sp>
      <p:sp useBgFill="1"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851176" y="6428096"/>
            <a:ext cx="2292824" cy="461665"/>
          </a:xfrm>
          <a:prstGeom prst="rect">
            <a:avLst/>
          </a:prstGeom>
          <a:ln cap="rnd" cmpd="thickThin">
            <a:solidFill>
              <a:srgbClr val="3399FF"/>
            </a:solidFill>
            <a:headEnd/>
            <a:tailEnd/>
          </a:ln>
          <a:effectLst>
            <a:innerShdw blurRad="63500" dist="50800" dir="10800000">
              <a:schemeClr val="bg2">
                <a:lumMod val="60000"/>
                <a:lumOff val="40000"/>
                <a:alpha val="50000"/>
              </a:schemeClr>
            </a:innerShdw>
          </a:effectLst>
          <a:scene3d>
            <a:camera prst="orthographicFront">
              <a:rot lat="0" lon="0" rev="0"/>
            </a:camera>
            <a:lightRig rig="freezing" dir="t"/>
          </a:scene3d>
          <a:sp3d extrusionH="114300" contourW="12700">
            <a:bevelT w="88900" h="25400"/>
            <a:bevelB w="139700" h="139700" prst="divot"/>
            <a:extrusionClr>
              <a:schemeClr val="bg2">
                <a:lumMod val="60000"/>
                <a:lumOff val="40000"/>
              </a:schemeClr>
            </a:extrusionClr>
            <a:contourClr>
              <a:schemeClr val="accent2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fr-FR" sz="24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C0066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  <a:ea typeface="Times New Roman" pitchFamily="18" charset="0"/>
              </a:rPr>
              <a:t>Introduction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548651" y="6334780"/>
            <a:ext cx="2595349" cy="52322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cap="rnd" cmpd="thickThin">
            <a:solidFill>
              <a:srgbClr val="FF9999"/>
            </a:solidFill>
            <a:headEnd/>
            <a:tailEnd/>
          </a:ln>
          <a:effectLst>
            <a:innerShdw blurRad="63500" dist="50800" dir="10800000">
              <a:schemeClr val="bg2">
                <a:lumMod val="60000"/>
                <a:lumOff val="40000"/>
                <a:alpha val="50000"/>
              </a:schemeClr>
            </a:innerShdw>
          </a:effectLst>
          <a:scene3d>
            <a:camera prst="orthographicFront">
              <a:rot lat="0" lon="0" rev="0"/>
            </a:camera>
            <a:lightRig rig="freezing" dir="t"/>
          </a:scene3d>
          <a:sp3d extrusionH="114300" contourW="12700">
            <a:bevelT w="88900" h="25400"/>
            <a:bevelB w="139700" h="139700" prst="divot"/>
            <a:extrusionClr>
              <a:schemeClr val="bg2">
                <a:lumMod val="60000"/>
                <a:lumOff val="40000"/>
              </a:schemeClr>
            </a:extrusionClr>
            <a:contourClr>
              <a:schemeClr val="accent2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fr-FR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pic>
        <p:nvPicPr>
          <p:cNvPr id="2" name="bubbles_sfx">
            <a:hlinkClick r:id="" action="ppaction://media"/>
          </p:cNvPr>
          <p:cNvPicPr>
            <a:picLocks noRot="1" noChangeAspect="1"/>
          </p:cNvPicPr>
          <p:nvPr>
            <a:wavAudioFile r:embed="rId1" name="bubbles_sfx.wav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5663" y="171450"/>
            <a:ext cx="487362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Click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295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1639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3268663" y="0"/>
            <a:ext cx="33813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en-US" sz="44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Méthodologie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548651" y="6334780"/>
            <a:ext cx="2595349" cy="52322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cap="rnd" cmpd="thickThin">
            <a:solidFill>
              <a:srgbClr val="FF9999"/>
            </a:solidFill>
            <a:headEnd/>
            <a:tailEnd/>
          </a:ln>
          <a:effectLst>
            <a:innerShdw blurRad="63500" dist="50800" dir="10800000">
              <a:schemeClr val="bg2">
                <a:lumMod val="60000"/>
                <a:lumOff val="40000"/>
                <a:alpha val="50000"/>
              </a:schemeClr>
            </a:innerShdw>
          </a:effectLst>
          <a:scene3d>
            <a:camera prst="orthographicFront">
              <a:rot lat="0" lon="0" rev="0"/>
            </a:camera>
            <a:lightRig rig="freezing" dir="t"/>
          </a:scene3d>
          <a:sp3d extrusionH="114300" contourW="12700">
            <a:bevelT w="88900" h="25400"/>
            <a:bevelB w="139700" h="139700" prst="divot"/>
            <a:extrusionClr>
              <a:schemeClr val="bg2">
                <a:lumMod val="60000"/>
                <a:lumOff val="40000"/>
              </a:schemeClr>
            </a:extrusionClr>
            <a:contourClr>
              <a:schemeClr val="accent2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fr-FR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Méthodologie</a:t>
            </a:r>
          </a:p>
        </p:txBody>
      </p:sp>
      <p:pic>
        <p:nvPicPr>
          <p:cNvPr id="5" name="bubbles_sfx">
            <a:hlinkClick r:id="" action="ppaction://media"/>
          </p:cNvPr>
          <p:cNvPicPr>
            <a:picLocks noRot="1" noChangeAspect="1"/>
          </p:cNvPicPr>
          <p:nvPr>
            <a:wavAudioFile r:embed="rId1" name="bubbles_sfx.wav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66875" y="1812925"/>
            <a:ext cx="487363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95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Graphic spid="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61975" y="1287463"/>
            <a:ext cx="7991475" cy="419100"/>
          </a:xfrm>
        </p:spPr>
        <p:txBody>
          <a:bodyPr/>
          <a:lstStyle/>
          <a:p>
            <a:pPr algn="just">
              <a:lnSpc>
                <a:spcPct val="90000"/>
              </a:lnSpc>
              <a:buSzPct val="120000"/>
              <a:buFont typeface="Wingdings" panose="05000000000000000000" pitchFamily="2" charset="2"/>
              <a:buBlip>
                <a:blip r:embed="rId3"/>
              </a:buBlip>
              <a:defRPr/>
            </a:pPr>
            <a:r>
              <a:rPr lang="en-US" sz="2600" b="1" i="1" kern="1200" noProof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Principe</a:t>
            </a:r>
            <a:r>
              <a:rPr lang="en-US" sz="2600" b="1" kern="1200" noProof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kern="1200" noProof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une indication sur l’activité mitochondriale </a:t>
            </a:r>
          </a:p>
        </p:txBody>
      </p:sp>
      <p:grpSp>
        <p:nvGrpSpPr>
          <p:cNvPr id="10243" name="Group 4"/>
          <p:cNvGrpSpPr>
            <a:grpSpLocks/>
          </p:cNvGrpSpPr>
          <p:nvPr/>
        </p:nvGrpSpPr>
        <p:grpSpPr bwMode="auto">
          <a:xfrm>
            <a:off x="1389063" y="2092325"/>
            <a:ext cx="5713412" cy="2608263"/>
            <a:chOff x="1066" y="2422"/>
            <a:chExt cx="3599" cy="1643"/>
          </a:xfrm>
        </p:grpSpPr>
        <p:sp>
          <p:nvSpPr>
            <p:cNvPr id="10248" name="Text Box 5"/>
            <p:cNvSpPr txBox="1">
              <a:spLocks noChangeArrowheads="1"/>
            </p:cNvSpPr>
            <p:nvPr/>
          </p:nvSpPr>
          <p:spPr bwMode="auto">
            <a:xfrm>
              <a:off x="3470" y="2574"/>
              <a:ext cx="119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>
                  <a:srgbClr val="FFFF00"/>
                </a:buClr>
                <a:buSzPct val="120000"/>
                <a:buFont typeface="Monotype Sorts"/>
                <a:buNone/>
              </a:pPr>
              <a:r>
                <a:rPr lang="fr-FR" altLang="en-US" b="1">
                  <a:solidFill>
                    <a:schemeClr val="bg2"/>
                  </a:solidFill>
                </a:rPr>
                <a:t> </a:t>
              </a:r>
              <a:r>
                <a:rPr lang="fr-FR" altLang="en-US" b="1" i="1">
                  <a:solidFill>
                    <a:schemeClr val="bg2"/>
                  </a:solidFill>
                </a:rPr>
                <a:t>Fumarate</a:t>
              </a:r>
            </a:p>
          </p:txBody>
        </p:sp>
        <p:sp>
          <p:nvSpPr>
            <p:cNvPr id="25610" name="Text Box 6"/>
            <p:cNvSpPr txBox="1">
              <a:spLocks noChangeArrowheads="1"/>
            </p:cNvSpPr>
            <p:nvPr/>
          </p:nvSpPr>
          <p:spPr bwMode="auto">
            <a:xfrm>
              <a:off x="3844" y="3550"/>
              <a:ext cx="66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rgbClr val="00FF00"/>
                </a:buClr>
                <a:buSzPct val="120000"/>
                <a:buFont typeface="Monotype Sorts" pitchFamily="2" charset="2"/>
                <a:buNone/>
                <a:defRPr/>
              </a:pPr>
              <a:r>
                <a:rPr lang="fr-FR" b="1" i="1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  <a:cs typeface="Arial" charset="0"/>
                </a:rPr>
                <a:t>MTT</a:t>
              </a:r>
            </a:p>
          </p:txBody>
        </p:sp>
        <p:sp>
          <p:nvSpPr>
            <p:cNvPr id="10250" name="Text Box 7"/>
            <p:cNvSpPr txBox="1">
              <a:spLocks noChangeArrowheads="1"/>
            </p:cNvSpPr>
            <p:nvPr/>
          </p:nvSpPr>
          <p:spPr bwMode="auto">
            <a:xfrm>
              <a:off x="1066" y="2568"/>
              <a:ext cx="119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en-US" sz="1800">
                  <a:solidFill>
                    <a:schemeClr val="bg2"/>
                  </a:solidFill>
                </a:rPr>
                <a:t> </a:t>
              </a:r>
              <a:r>
                <a:rPr lang="en-GB" altLang="en-US" b="1" i="1">
                  <a:solidFill>
                    <a:schemeClr val="bg2"/>
                  </a:solidFill>
                </a:rPr>
                <a:t>Succinate   </a:t>
              </a:r>
              <a:r>
                <a:rPr lang="en-GB" altLang="en-US" b="1">
                  <a:solidFill>
                    <a:schemeClr val="bg2"/>
                  </a:solidFill>
                </a:rPr>
                <a:t> </a:t>
              </a:r>
              <a:r>
                <a:rPr lang="en-GB" altLang="en-US" sz="1800" b="1">
                  <a:solidFill>
                    <a:schemeClr val="bg2"/>
                  </a:solidFill>
                </a:rPr>
                <a:t>        </a:t>
              </a:r>
              <a:endParaRPr lang="fr-FR" altLang="en-US" sz="1800" b="1">
                <a:solidFill>
                  <a:schemeClr val="bg2"/>
                </a:solidFill>
              </a:endParaRPr>
            </a:p>
          </p:txBody>
        </p:sp>
        <p:sp>
          <p:nvSpPr>
            <p:cNvPr id="10251" name="Text Box 8"/>
            <p:cNvSpPr txBox="1">
              <a:spLocks noChangeArrowheads="1"/>
            </p:cNvSpPr>
            <p:nvPr/>
          </p:nvSpPr>
          <p:spPr bwMode="auto">
            <a:xfrm>
              <a:off x="1784" y="2422"/>
              <a:ext cx="220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>
                  <a:srgbClr val="00FF00"/>
                </a:buClr>
                <a:buSzPct val="120000"/>
                <a:buFont typeface="Monotype Sorts"/>
                <a:buNone/>
              </a:pPr>
              <a:r>
                <a:rPr lang="fr-FR" altLang="en-US" sz="1400" b="1"/>
                <a:t>Succino-déshydrogénase </a:t>
              </a:r>
            </a:p>
          </p:txBody>
        </p:sp>
        <p:sp>
          <p:nvSpPr>
            <p:cNvPr id="10252" name="Text Box 9"/>
            <p:cNvSpPr txBox="1">
              <a:spLocks noChangeArrowheads="1"/>
            </p:cNvSpPr>
            <p:nvPr/>
          </p:nvSpPr>
          <p:spPr bwMode="auto">
            <a:xfrm>
              <a:off x="1066" y="3545"/>
              <a:ext cx="13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>
                  <a:srgbClr val="6B6BFF"/>
                </a:buClr>
                <a:buSzPct val="120000"/>
                <a:buFont typeface="Monotype Sorts"/>
                <a:buNone/>
              </a:pPr>
              <a:r>
                <a:rPr lang="fr-FR" altLang="en-US" b="1" i="1">
                  <a:solidFill>
                    <a:schemeClr val="bg2"/>
                  </a:solidFill>
                </a:rPr>
                <a:t>Formazan </a:t>
              </a:r>
            </a:p>
          </p:txBody>
        </p:sp>
        <p:sp>
          <p:nvSpPr>
            <p:cNvPr id="10253" name="Text Box 10"/>
            <p:cNvSpPr txBox="1">
              <a:spLocks noChangeArrowheads="1"/>
            </p:cNvSpPr>
            <p:nvPr/>
          </p:nvSpPr>
          <p:spPr bwMode="auto">
            <a:xfrm>
              <a:off x="1383" y="3834"/>
              <a:ext cx="68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r-FR" altLang="en-US" sz="1800">
                  <a:solidFill>
                    <a:schemeClr val="bg2"/>
                  </a:solidFill>
                </a:rPr>
                <a:t>(bleu)</a:t>
              </a:r>
            </a:p>
          </p:txBody>
        </p:sp>
        <p:sp>
          <p:nvSpPr>
            <p:cNvPr id="25615" name="Text Box 11"/>
            <p:cNvSpPr txBox="1">
              <a:spLocks noChangeArrowheads="1"/>
            </p:cNvSpPr>
            <p:nvPr/>
          </p:nvSpPr>
          <p:spPr bwMode="auto">
            <a:xfrm>
              <a:off x="3833" y="3834"/>
              <a:ext cx="741" cy="23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fr-FR" sz="1800" b="1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  <a:cs typeface="Arial" charset="0"/>
                </a:rPr>
                <a:t>(jaune)</a:t>
              </a:r>
            </a:p>
          </p:txBody>
        </p:sp>
        <p:sp>
          <p:nvSpPr>
            <p:cNvPr id="10255" name="Line 13"/>
            <p:cNvSpPr>
              <a:spLocks noChangeShapeType="1"/>
            </p:cNvSpPr>
            <p:nvPr/>
          </p:nvSpPr>
          <p:spPr bwMode="auto">
            <a:xfrm>
              <a:off x="2251" y="2725"/>
              <a:ext cx="1252" cy="0"/>
            </a:xfrm>
            <a:prstGeom prst="line">
              <a:avLst/>
            </a:prstGeom>
            <a:noFill/>
            <a:ln w="38100">
              <a:solidFill>
                <a:srgbClr val="074107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0256" name="Line 14"/>
            <p:cNvSpPr>
              <a:spLocks noChangeShapeType="1"/>
            </p:cNvSpPr>
            <p:nvPr/>
          </p:nvSpPr>
          <p:spPr bwMode="auto">
            <a:xfrm flipH="1">
              <a:off x="2307" y="3748"/>
              <a:ext cx="1310" cy="0"/>
            </a:xfrm>
            <a:prstGeom prst="line">
              <a:avLst/>
            </a:prstGeom>
            <a:noFill/>
            <a:ln w="38100">
              <a:solidFill>
                <a:srgbClr val="074107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0257" name="Text Box 19"/>
            <p:cNvSpPr txBox="1">
              <a:spLocks noChangeArrowheads="1"/>
            </p:cNvSpPr>
            <p:nvPr/>
          </p:nvSpPr>
          <p:spPr bwMode="auto">
            <a:xfrm>
              <a:off x="1868" y="3089"/>
              <a:ext cx="6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r-FR" altLang="en-US" sz="1800" b="1"/>
                <a:t>FAD</a:t>
              </a:r>
            </a:p>
          </p:txBody>
        </p:sp>
        <p:sp>
          <p:nvSpPr>
            <p:cNvPr id="10258" name="Text Box 20"/>
            <p:cNvSpPr txBox="1">
              <a:spLocks noChangeArrowheads="1"/>
            </p:cNvSpPr>
            <p:nvPr/>
          </p:nvSpPr>
          <p:spPr bwMode="auto">
            <a:xfrm>
              <a:off x="3257" y="3117"/>
              <a:ext cx="9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r-FR" altLang="en-US" sz="1800" b="1"/>
                <a:t>FADH</a:t>
              </a:r>
              <a:r>
                <a:rPr lang="fr-FR" altLang="en-US" sz="1800" b="1" baseline="-25000"/>
                <a:t>2</a:t>
              </a:r>
              <a:endParaRPr lang="fr-FR" altLang="en-US" sz="1800" b="1"/>
            </a:p>
          </p:txBody>
        </p:sp>
        <p:sp>
          <p:nvSpPr>
            <p:cNvPr id="2" name="AutoShape 16"/>
            <p:cNvSpPr>
              <a:spLocks noChangeArrowheads="1"/>
            </p:cNvSpPr>
            <p:nvPr/>
          </p:nvSpPr>
          <p:spPr bwMode="auto">
            <a:xfrm rot="10800000" flipH="1">
              <a:off x="2564" y="2717"/>
              <a:ext cx="817" cy="484"/>
            </a:xfrm>
            <a:prstGeom prst="curvedUpArrow">
              <a:avLst>
                <a:gd name="adj1" fmla="val 33117"/>
                <a:gd name="adj2" fmla="val 66234"/>
                <a:gd name="adj3" fmla="val 48220"/>
              </a:avLst>
            </a:prstGeom>
            <a:solidFill>
              <a:srgbClr val="FF1171"/>
            </a:solidFill>
            <a:ln w="6350">
              <a:solidFill>
                <a:srgbClr val="FF1171"/>
              </a:solidFill>
              <a:miter lim="800000"/>
              <a:headEnd/>
              <a:tailEnd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anchor="ctr"/>
            <a:lstStyle/>
            <a:p>
              <a:pPr eaLnBrk="1" hangingPunct="1">
                <a:defRPr/>
              </a:pPr>
              <a:endParaRPr lang="fr-FR">
                <a:solidFill>
                  <a:srgbClr val="FF1171"/>
                </a:solidFill>
              </a:endParaRPr>
            </a:p>
          </p:txBody>
        </p:sp>
        <p:sp>
          <p:nvSpPr>
            <p:cNvPr id="10260" name="AutoShape 17"/>
            <p:cNvSpPr>
              <a:spLocks noChangeArrowheads="1"/>
            </p:cNvSpPr>
            <p:nvPr/>
          </p:nvSpPr>
          <p:spPr bwMode="auto">
            <a:xfrm rot="21421291" flipH="1">
              <a:off x="2550" y="3270"/>
              <a:ext cx="771" cy="462"/>
            </a:xfrm>
            <a:prstGeom prst="curvedUpArrow">
              <a:avLst>
                <a:gd name="adj1" fmla="val 33122"/>
                <a:gd name="adj2" fmla="val 66236"/>
                <a:gd name="adj3" fmla="val 19069"/>
              </a:avLst>
            </a:prstGeom>
            <a:solidFill>
              <a:srgbClr val="FF1171"/>
            </a:solidFill>
            <a:ln w="6350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en-US"/>
            </a:p>
          </p:txBody>
        </p:sp>
      </p:grp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2108200" y="5164138"/>
            <a:ext cx="7035800" cy="1422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90500" indent="-190500" eaLnBrk="1" hangingPunct="1">
              <a:lnSpc>
                <a:spcPct val="120000"/>
              </a:lnSpc>
              <a:buClr>
                <a:srgbClr val="074107"/>
              </a:buClr>
              <a:buFont typeface="Wingdings" pitchFamily="2" charset="2"/>
              <a:buChar char="w"/>
              <a:defRPr/>
            </a:pPr>
            <a:r>
              <a:rPr lang="fr-FR" sz="2400" b="1" noProof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Traitement par les mycotoxines</a:t>
            </a:r>
          </a:p>
          <a:p>
            <a:pPr marL="190500" indent="-190500" eaLnBrk="1" hangingPunct="1">
              <a:lnSpc>
                <a:spcPct val="120000"/>
              </a:lnSpc>
              <a:buClr>
                <a:srgbClr val="074107"/>
              </a:buClr>
              <a:buFont typeface="Wingdings" pitchFamily="2" charset="2"/>
              <a:buChar char="w"/>
              <a:defRPr/>
            </a:pPr>
            <a:r>
              <a:rPr lang="fr-FR" sz="2400" b="1" noProof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Addition du MTT</a:t>
            </a:r>
          </a:p>
          <a:p>
            <a:pPr marL="190500" indent="-190500" eaLnBrk="1" hangingPunct="1">
              <a:lnSpc>
                <a:spcPct val="120000"/>
              </a:lnSpc>
              <a:buClr>
                <a:srgbClr val="074107"/>
              </a:buClr>
              <a:buFont typeface="Wingdings" pitchFamily="2" charset="2"/>
              <a:buChar char="w"/>
              <a:defRPr/>
            </a:pPr>
            <a:r>
              <a:rPr lang="fr-FR" sz="2400" b="1" noProof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Lecture de DO à 560 nm</a:t>
            </a:r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339725" y="5076825"/>
            <a:ext cx="20399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190500" indent="-1905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  <a:buSzPct val="120000"/>
              <a:buFont typeface="Wingdings" panose="05000000000000000000" pitchFamily="2" charset="2"/>
              <a:buBlip>
                <a:blip r:embed="rId3"/>
              </a:buBlip>
            </a:pPr>
            <a:r>
              <a:rPr lang="en-CA" altLang="en-US" sz="2600" b="1" i="1" noProof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Approche</a:t>
            </a: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6548651" y="6334780"/>
            <a:ext cx="2595349" cy="52322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cap="rnd" cmpd="thickThin">
            <a:solidFill>
              <a:srgbClr val="FF9999"/>
            </a:solidFill>
            <a:headEnd/>
            <a:tailEnd/>
          </a:ln>
          <a:effectLst>
            <a:innerShdw blurRad="63500" dist="50800" dir="10800000">
              <a:schemeClr val="bg2">
                <a:lumMod val="60000"/>
                <a:lumOff val="40000"/>
                <a:alpha val="50000"/>
              </a:schemeClr>
            </a:innerShdw>
          </a:effectLst>
          <a:scene3d>
            <a:camera prst="orthographicFront">
              <a:rot lat="0" lon="0" rev="0"/>
            </a:camera>
            <a:lightRig rig="freezing" dir="t"/>
          </a:scene3d>
          <a:sp3d extrusionH="114300" contourW="12700">
            <a:bevelT w="88900" h="25400"/>
            <a:bevelB w="139700" h="139700" prst="divot"/>
            <a:extrusionClr>
              <a:schemeClr val="bg2">
                <a:lumMod val="60000"/>
                <a:lumOff val="40000"/>
              </a:schemeClr>
            </a:extrusionClr>
            <a:contourClr>
              <a:schemeClr val="accent2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fr-FR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Méthodologie</a:t>
            </a:r>
          </a:p>
        </p:txBody>
      </p:sp>
      <p:sp>
        <p:nvSpPr>
          <p:cNvPr id="10247" name="Rectangle 4"/>
          <p:cNvSpPr>
            <a:spLocks noChangeArrowheads="1"/>
          </p:cNvSpPr>
          <p:nvPr/>
        </p:nvSpPr>
        <p:spPr bwMode="auto">
          <a:xfrm>
            <a:off x="1771650" y="-63500"/>
            <a:ext cx="5891213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42913" indent="-442913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buClr>
                <a:srgbClr val="FFFF66"/>
              </a:buClr>
              <a:buSzPct val="120000"/>
            </a:pPr>
            <a:r>
              <a:rPr lang="en-CA" altLang="en-US" sz="4400" b="1" i="1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viabilité cellulaire: MTT</a:t>
            </a:r>
          </a:p>
        </p:txBody>
      </p:sp>
      <p:sp>
        <p:nvSpPr>
          <p:cNvPr id="3" name="Action Button: Forward or Next 2">
            <a:hlinkClick r:id="" action="ppaction://hlinkshowjump?jump=nextslide" highlightClick="1"/>
          </p:cNvPr>
          <p:cNvSpPr/>
          <p:nvPr/>
        </p:nvSpPr>
        <p:spPr bwMode="auto">
          <a:xfrm>
            <a:off x="8142605" y="5420588"/>
            <a:ext cx="661761" cy="505369"/>
          </a:xfrm>
          <a:prstGeom prst="actionButtonForwardNex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  <p:bldP spid="102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173163" y="-66675"/>
            <a:ext cx="7720012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2913" indent="-442913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buClr>
                <a:srgbClr val="FFFF66"/>
              </a:buClr>
              <a:buSzPct val="120000"/>
            </a:pPr>
            <a:r>
              <a:rPr lang="en-CA" altLang="en-US" sz="4400" b="1" i="1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Viabilité cellulaire (test RN)</a:t>
            </a: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258763" y="1697038"/>
            <a:ext cx="8885237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>
                <a:srgbClr val="FF0066"/>
              </a:buClr>
              <a:buSzPct val="125000"/>
              <a:buFont typeface="Wingdings" pitchFamily="2" charset="2"/>
              <a:buBlip>
                <a:blip r:embed="rId2"/>
              </a:buBlip>
              <a:defRPr/>
            </a:pP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noProof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Ce test permet d’évaluer la  perméabilité et l’activité membranaire</a:t>
            </a:r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258763" y="2881313"/>
            <a:ext cx="8897937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>
                <a:srgbClr val="FF0066"/>
              </a:buClr>
              <a:buSzPct val="125000"/>
              <a:buFontTx/>
              <a:buBlip>
                <a:blip r:embed="rId2"/>
              </a:buBlip>
              <a:defRPr/>
            </a:pPr>
            <a:r>
              <a:rPr lang="fr-FR" sz="2800" dirty="0">
                <a:latin typeface="Arial" charset="0"/>
                <a:cs typeface="Arial" charset="0"/>
              </a:rPr>
              <a:t> </a:t>
            </a:r>
            <a:r>
              <a:rPr lang="fr-FR" sz="2400" b="1" noProof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 RN est un colorant qui pénètre sélectivement les cellules vivantes </a:t>
            </a:r>
          </a:p>
        </p:txBody>
      </p:sp>
      <p:sp>
        <p:nvSpPr>
          <p:cNvPr id="12293" name="Rectangle 9"/>
          <p:cNvSpPr>
            <a:spLocks noChangeArrowheads="1"/>
          </p:cNvSpPr>
          <p:nvPr/>
        </p:nvSpPr>
        <p:spPr bwMode="auto">
          <a:xfrm>
            <a:off x="274638" y="1112838"/>
            <a:ext cx="168751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SzPct val="120000"/>
              <a:buFontTx/>
              <a:buBlip>
                <a:blip r:embed="rId3"/>
              </a:buBlip>
            </a:pPr>
            <a:r>
              <a:rPr lang="en-CA" altLang="en-US" sz="2600" b="1" i="1" noProof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Principe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6548651" y="6334780"/>
            <a:ext cx="2595349" cy="52322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cap="rnd" cmpd="thickThin">
            <a:solidFill>
              <a:srgbClr val="FF9999"/>
            </a:solidFill>
            <a:headEnd/>
            <a:tailEnd/>
          </a:ln>
          <a:effectLst>
            <a:innerShdw blurRad="63500" dist="50800" dir="10800000">
              <a:schemeClr val="bg2">
                <a:lumMod val="60000"/>
                <a:lumOff val="40000"/>
                <a:alpha val="50000"/>
              </a:schemeClr>
            </a:innerShdw>
          </a:effectLst>
          <a:scene3d>
            <a:camera prst="orthographicFront">
              <a:rot lat="0" lon="0" rev="0"/>
            </a:camera>
            <a:lightRig rig="freezing" dir="t"/>
          </a:scene3d>
          <a:sp3d extrusionH="114300" contourW="12700">
            <a:bevelT w="88900" h="25400"/>
            <a:bevelB w="139700" h="139700" prst="divot"/>
            <a:extrusionClr>
              <a:schemeClr val="bg2">
                <a:lumMod val="60000"/>
                <a:lumOff val="40000"/>
              </a:schemeClr>
            </a:extrusionClr>
            <a:contourClr>
              <a:schemeClr val="accent2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fr-FR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Méthodologie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69875" y="4295775"/>
            <a:ext cx="8545513" cy="1527175"/>
            <a:chOff x="347436" y="4151994"/>
            <a:chExt cx="8545513" cy="1526317"/>
          </a:xfrm>
        </p:grpSpPr>
        <p:sp>
          <p:nvSpPr>
            <p:cNvPr id="12296" name="Text Box 3"/>
            <p:cNvSpPr txBox="1">
              <a:spLocks noChangeArrowheads="1"/>
            </p:cNvSpPr>
            <p:nvPr/>
          </p:nvSpPr>
          <p:spPr bwMode="auto">
            <a:xfrm>
              <a:off x="347436" y="4151994"/>
              <a:ext cx="1887538" cy="493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marL="190500" indent="-19050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chemeClr val="tx2"/>
                </a:buClr>
                <a:buSzPct val="120000"/>
                <a:buFontTx/>
                <a:buBlip>
                  <a:blip r:embed="rId3"/>
                </a:buBlip>
              </a:pPr>
              <a:r>
                <a:rPr lang="en-CA" altLang="en-US" sz="2600" b="1" i="1" noProof="1">
                  <a:solidFill>
                    <a:srgbClr val="FF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Approche</a:t>
              </a:r>
            </a:p>
          </p:txBody>
        </p:sp>
        <p:sp>
          <p:nvSpPr>
            <p:cNvPr id="11" name="Text Box 4"/>
            <p:cNvSpPr txBox="1">
              <a:spLocks noChangeArrowheads="1"/>
            </p:cNvSpPr>
            <p:nvPr/>
          </p:nvSpPr>
          <p:spPr bwMode="auto">
            <a:xfrm>
              <a:off x="2163536" y="4256710"/>
              <a:ext cx="6729413" cy="142160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marL="190500" indent="-190500" eaLnBrk="1" hangingPunct="1">
                <a:lnSpc>
                  <a:spcPct val="120000"/>
                </a:lnSpc>
                <a:buClr>
                  <a:srgbClr val="074107"/>
                </a:buClr>
                <a:buFont typeface="Wingdings" pitchFamily="2" charset="2"/>
                <a:buChar char="w"/>
                <a:defRPr/>
              </a:pPr>
              <a:r>
                <a:rPr lang="fr-FR" sz="2400" b="1" noProof="1">
                  <a:solidFill>
                    <a:schemeClr val="bg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Traitement par  le mycotoxine</a:t>
              </a:r>
            </a:p>
            <a:p>
              <a:pPr marL="190500" indent="-190500" eaLnBrk="1" hangingPunct="1">
                <a:lnSpc>
                  <a:spcPct val="120000"/>
                </a:lnSpc>
                <a:buClr>
                  <a:srgbClr val="074107"/>
                </a:buClr>
                <a:buFont typeface="Wingdings" pitchFamily="2" charset="2"/>
                <a:buChar char="w"/>
                <a:defRPr/>
              </a:pPr>
              <a:r>
                <a:rPr lang="fr-FR" sz="2400" b="1" noProof="1">
                  <a:solidFill>
                    <a:schemeClr val="bg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Addition du RN</a:t>
              </a:r>
            </a:p>
            <a:p>
              <a:pPr marL="190500" indent="-190500" eaLnBrk="1" hangingPunct="1">
                <a:lnSpc>
                  <a:spcPct val="120000"/>
                </a:lnSpc>
                <a:buClr>
                  <a:srgbClr val="074107"/>
                </a:buClr>
                <a:buFont typeface="Wingdings" pitchFamily="2" charset="2"/>
                <a:buChar char="w"/>
                <a:defRPr/>
              </a:pPr>
              <a:r>
                <a:rPr lang="fr-FR" sz="2400" b="1" noProof="1">
                  <a:solidFill>
                    <a:schemeClr val="bg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Dosage spectro-photométrique </a:t>
              </a:r>
            </a:p>
          </p:txBody>
        </p:sp>
      </p:grpSp>
    </p:spTree>
  </p:cSld>
  <p:clrMapOvr>
    <a:masterClrMapping/>
  </p:clrMapOvr>
  <p:transition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58738"/>
            <a:ext cx="9144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2913" indent="-442913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buClr>
                <a:srgbClr val="FFFF66"/>
              </a:buClr>
              <a:buSzPct val="120000"/>
            </a:pPr>
            <a:r>
              <a:rPr lang="en-CA" altLang="en-US" sz="4000" b="1" i="1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 de la viabilité cellulaire: (BT)</a:t>
            </a:r>
          </a:p>
        </p:txBody>
      </p:sp>
      <p:sp>
        <p:nvSpPr>
          <p:cNvPr id="27651" name="Rectangle 7"/>
          <p:cNvSpPr>
            <a:spLocks noChangeArrowheads="1"/>
          </p:cNvSpPr>
          <p:nvPr/>
        </p:nvSpPr>
        <p:spPr bwMode="auto">
          <a:xfrm>
            <a:off x="231775" y="1708150"/>
            <a:ext cx="8624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>
                <a:srgbClr val="FF0066"/>
              </a:buClr>
              <a:buSzPct val="120000"/>
              <a:buFont typeface="Wingdings" pitchFamily="2" charset="2"/>
              <a:buBlip>
                <a:blip r:embed="rId3"/>
              </a:buBlip>
              <a:defRPr/>
            </a:pPr>
            <a:r>
              <a:rPr lang="fr-FR" sz="2400" b="1" noProof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 bleu de trypan colore sélectivement les cellules mortes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1974850" y="4110038"/>
            <a:ext cx="6729413" cy="1422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90500" indent="-190500" algn="just" eaLnBrk="1" hangingPunct="1">
              <a:lnSpc>
                <a:spcPct val="120000"/>
              </a:lnSpc>
              <a:buClr>
                <a:srgbClr val="074107"/>
              </a:buClr>
              <a:buFont typeface="Wingdings" pitchFamily="2" charset="2"/>
              <a:buChar char="w"/>
              <a:defRPr/>
            </a:pPr>
            <a:r>
              <a:rPr lang="fr-FR" sz="2400" b="1" noProof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Traitement par  les mycotoxines</a:t>
            </a:r>
          </a:p>
          <a:p>
            <a:pPr marL="190500" indent="-190500" algn="just" eaLnBrk="1" hangingPunct="1">
              <a:lnSpc>
                <a:spcPct val="120000"/>
              </a:lnSpc>
              <a:buClr>
                <a:srgbClr val="074107"/>
              </a:buClr>
              <a:buFont typeface="Wingdings" pitchFamily="2" charset="2"/>
              <a:buChar char="w"/>
              <a:defRPr/>
            </a:pPr>
            <a:r>
              <a:rPr lang="fr-FR" sz="2400" b="1" noProof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Addition du BT</a:t>
            </a:r>
          </a:p>
          <a:p>
            <a:pPr marL="190500" indent="-190500" algn="just" eaLnBrk="1" hangingPunct="1">
              <a:lnSpc>
                <a:spcPct val="120000"/>
              </a:lnSpc>
              <a:buClr>
                <a:srgbClr val="074107"/>
              </a:buClr>
              <a:buFont typeface="Wingdings" pitchFamily="2" charset="2"/>
              <a:buChar char="w"/>
              <a:defRPr/>
            </a:pPr>
            <a:r>
              <a:rPr lang="fr-FR" sz="2400" b="1" noProof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Numération cellulaire (sous microscope)</a:t>
            </a:r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133350" y="3775075"/>
            <a:ext cx="18875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190500" indent="-1905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120000"/>
              <a:buFontTx/>
              <a:buBlip>
                <a:blip r:embed="rId4"/>
              </a:buBlip>
            </a:pPr>
            <a:r>
              <a:rPr lang="en-CA" altLang="en-US" sz="2600" b="1" i="1" noProof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Approche</a:t>
            </a:r>
          </a:p>
        </p:txBody>
      </p:sp>
      <p:sp>
        <p:nvSpPr>
          <p:cNvPr id="13318" name="Rectangle 9"/>
          <p:cNvSpPr>
            <a:spLocks noChangeArrowheads="1"/>
          </p:cNvSpPr>
          <p:nvPr/>
        </p:nvSpPr>
        <p:spPr bwMode="auto">
          <a:xfrm>
            <a:off x="133350" y="1141413"/>
            <a:ext cx="168751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SzPct val="120000"/>
              <a:buFontTx/>
              <a:buBlip>
                <a:blip r:embed="rId4"/>
              </a:buBlip>
            </a:pPr>
            <a:r>
              <a:rPr lang="en-CA" altLang="en-US" sz="2600" b="1" i="1" noProof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Principe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548651" y="6334780"/>
            <a:ext cx="2595349" cy="52322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cap="rnd" cmpd="thickThin">
            <a:solidFill>
              <a:srgbClr val="FF9999"/>
            </a:solidFill>
            <a:headEnd/>
            <a:tailEnd/>
          </a:ln>
          <a:effectLst>
            <a:innerShdw blurRad="63500" dist="50800" dir="10800000">
              <a:schemeClr val="bg2">
                <a:lumMod val="60000"/>
                <a:lumOff val="40000"/>
                <a:alpha val="50000"/>
              </a:schemeClr>
            </a:innerShdw>
          </a:effectLst>
          <a:scene3d>
            <a:camera prst="orthographicFront">
              <a:rot lat="0" lon="0" rev="0"/>
            </a:camera>
            <a:lightRig rig="freezing" dir="t"/>
          </a:scene3d>
          <a:sp3d extrusionH="114300" contourW="12700">
            <a:bevelT w="88900" h="25400"/>
            <a:bevelB w="139700" h="139700" prst="divot"/>
            <a:extrusionClr>
              <a:schemeClr val="bg2">
                <a:lumMod val="60000"/>
                <a:lumOff val="40000"/>
              </a:schemeClr>
            </a:extrusionClr>
            <a:contourClr>
              <a:schemeClr val="accent2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fr-FR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Méthodologie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0188" y="2730500"/>
            <a:ext cx="8926512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50000"/>
              </a:lnSpc>
              <a:spcBef>
                <a:spcPct val="50000"/>
              </a:spcBef>
              <a:buClr>
                <a:srgbClr val="FF0066"/>
              </a:buClr>
              <a:buSzPct val="120000"/>
              <a:buFontTx/>
              <a:buBlip>
                <a:blip r:embed="rId3"/>
              </a:buBlip>
              <a:defRPr/>
            </a:pPr>
            <a:r>
              <a:rPr lang="fr-FR" sz="2400" b="1" noProof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 viabilité cellulaire évaluée par comptage sous microscope  </a:t>
            </a:r>
          </a:p>
          <a:p>
            <a:pPr algn="just">
              <a:lnSpc>
                <a:spcPct val="50000"/>
              </a:lnSpc>
              <a:spcBef>
                <a:spcPct val="50000"/>
              </a:spcBef>
              <a:buClr>
                <a:srgbClr val="FF0066"/>
              </a:buClr>
              <a:buSzPct val="120000"/>
              <a:defRPr/>
            </a:pPr>
            <a:r>
              <a:rPr lang="fr-FR" sz="2400" b="1" noProof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des cellules vivantes non colorées</a:t>
            </a:r>
          </a:p>
        </p:txBody>
      </p:sp>
    </p:spTree>
  </p:cSld>
  <p:clrMapOvr>
    <a:masterClrMapping/>
  </p:clrMapOvr>
  <p:transition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133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33363" y="0"/>
            <a:ext cx="85121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2913" indent="-442913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buClr>
                <a:srgbClr val="FFFF66"/>
              </a:buClr>
              <a:buSzPct val="120000"/>
            </a:pPr>
            <a:r>
              <a:rPr lang="en-CA" altLang="en-US" sz="4000" b="1" i="1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Bonne pratique de culture cellulaire</a:t>
            </a:r>
          </a:p>
        </p:txBody>
      </p:sp>
      <p:pic>
        <p:nvPicPr>
          <p:cNvPr id="3" name="x9ezMEwTmvc"/>
          <p:cNvPicPr>
            <a:picLocks noRot="1" noChangeAspect="1"/>
          </p:cNvPicPr>
          <p:nvPr>
            <a:videoFile r:link="rId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400300"/>
            <a:ext cx="36576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8A058"/>
      </a:accent2>
      <a:accent3>
        <a:srgbClr val="FFFFFF"/>
      </a:accent3>
      <a:accent4>
        <a:srgbClr val="000000"/>
      </a:accent4>
      <a:accent5>
        <a:srgbClr val="FECFAA"/>
      </a:accent5>
      <a:accent6>
        <a:srgbClr val="B5914F"/>
      </a:accent6>
      <a:hlink>
        <a:srgbClr val="C40505"/>
      </a:hlink>
      <a:folHlink>
        <a:srgbClr val="919191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solidFill>
          <a:schemeClr val="bg1"/>
        </a:solidFill>
        <a:ln w="76200" cmpd="tri">
          <a:solidFill>
            <a:srgbClr val="0000FF"/>
          </a:solidFill>
          <a:miter lim="800000"/>
          <a:headEnd/>
          <a:tailEnd/>
        </a:ln>
        <a:effectLst/>
      </a:spPr>
      <a:bodyPr wrap="square">
        <a:spAutoFit/>
      </a:bodyPr>
      <a:lstStyle>
        <a:defPPr marL="609600" indent="-609600">
          <a:lnSpc>
            <a:spcPct val="120000"/>
          </a:lnSpc>
          <a:buClr>
            <a:srgbClr val="FFFF66"/>
          </a:buClr>
          <a:buSzPct val="120000"/>
          <a:defRPr sz="2400" dirty="0" smtClean="0">
            <a:ln w="18415" cmpd="sng">
              <a:solidFill>
                <a:srgbClr val="FF1171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  <a:reflection blurRad="6350" stA="55000" endA="50" endPos="85000" dist="29997" dir="5400000" sy="-100000" algn="bl" rotWithShape="0"/>
            </a:effectLst>
            <a:ea typeface="Times New Roman" pitchFamily="18" charset="0"/>
          </a:defRPr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8A058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5914F"/>
        </a:accent6>
        <a:hlink>
          <a:srgbClr val="C40505"/>
        </a:hlink>
        <a:folHlink>
          <a:srgbClr val="9191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9169</TotalTime>
  <Words>231</Words>
  <Application>Microsoft Office PowerPoint</Application>
  <PresentationFormat>On-screen Show (4:3)</PresentationFormat>
  <Paragraphs>61</Paragraphs>
  <Slides>7</Slides>
  <Notes>4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Standarddesign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Hossam Draz</dc:creator>
  <dc:description>PresentationLoad.com</dc:description>
  <cp:lastModifiedBy>Amel</cp:lastModifiedBy>
  <cp:revision>912</cp:revision>
  <dcterms:created xsi:type="dcterms:W3CDTF">2007-11-27T23:54:21Z</dcterms:created>
  <dcterms:modified xsi:type="dcterms:W3CDTF">2015-06-18T16:03:07Z</dcterms:modified>
</cp:coreProperties>
</file>